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80" r:id="rId7"/>
    <p:sldId id="262" r:id="rId8"/>
    <p:sldId id="263" r:id="rId9"/>
    <p:sldId id="264" r:id="rId10"/>
    <p:sldId id="265" r:id="rId11"/>
    <p:sldId id="266" r:id="rId12"/>
    <p:sldId id="269" r:id="rId13"/>
    <p:sldId id="271" r:id="rId14"/>
    <p:sldId id="272" r:id="rId15"/>
    <p:sldId id="273" r:id="rId16"/>
    <p:sldId id="267" r:id="rId17"/>
    <p:sldId id="268" r:id="rId18"/>
    <p:sldId id="270" r:id="rId19"/>
    <p:sldId id="274" r:id="rId20"/>
    <p:sldId id="275" r:id="rId21"/>
    <p:sldId id="276" r:id="rId22"/>
    <p:sldId id="281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08" autoAdjust="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A7B98-F7A0-4036-BE2C-17A22DB70C5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13520-39E3-4AD1-B8D4-66D160076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3520-39E3-4AD1-B8D4-66D160076C4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C0DD78-38A0-4885-AE88-F86229AB682E}" type="datetimeFigureOut">
              <a:rPr lang="uk-UA" smtClean="0"/>
              <a:pPr/>
              <a:t>10.03.2015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EA5931-CAAE-44EA-A130-4D2FBD8440FA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23928" y="116632"/>
            <a:ext cx="5112568" cy="6624736"/>
          </a:xfrm>
        </p:spPr>
        <p:txBody>
          <a:bodyPr>
            <a:normAutofit fontScale="62500" lnSpcReduction="20000"/>
          </a:bodyPr>
          <a:lstStyle/>
          <a:p>
            <a:pPr algn="ctr"/>
            <a:endParaRPr lang="uk-UA" b="1" dirty="0" smtClean="0"/>
          </a:p>
          <a:p>
            <a:pPr algn="ctr"/>
            <a:endParaRPr lang="uk-UA" b="1" dirty="0" smtClean="0"/>
          </a:p>
          <a:p>
            <a:pPr algn="ctr"/>
            <a:endParaRPr lang="uk-UA" b="1" dirty="0" smtClean="0"/>
          </a:p>
          <a:p>
            <a:pPr algn="ctr"/>
            <a:r>
              <a:rPr lang="uk-UA" sz="3200" b="1" dirty="0" err="1" smtClean="0">
                <a:solidFill>
                  <a:srgbClr val="FFC000"/>
                </a:solidFill>
              </a:rPr>
              <a:t>Великоандрусівська</a:t>
            </a:r>
            <a:r>
              <a:rPr lang="uk-UA" sz="3200" b="1" dirty="0" smtClean="0">
                <a:solidFill>
                  <a:srgbClr val="FFC000"/>
                </a:solidFill>
              </a:rPr>
              <a:t> загальноосвітня школа </a:t>
            </a:r>
            <a:r>
              <a:rPr lang="en-US" sz="3200" b="1" dirty="0" smtClean="0">
                <a:solidFill>
                  <a:srgbClr val="FFC000"/>
                </a:solidFill>
              </a:rPr>
              <a:t>I-III </a:t>
            </a:r>
            <a:r>
              <a:rPr lang="uk-UA" sz="3200" b="1" dirty="0" smtClean="0">
                <a:solidFill>
                  <a:srgbClr val="FFC000"/>
                </a:solidFill>
              </a:rPr>
              <a:t>ступенів</a:t>
            </a:r>
          </a:p>
          <a:p>
            <a:pPr algn="ctr"/>
            <a:r>
              <a:rPr lang="uk-UA" sz="3200" b="1" dirty="0" smtClean="0">
                <a:solidFill>
                  <a:srgbClr val="FFC000"/>
                </a:solidFill>
              </a:rPr>
              <a:t>Світловодської райдержадміністрації</a:t>
            </a:r>
          </a:p>
          <a:p>
            <a:endParaRPr lang="uk-UA" sz="3200" b="1" dirty="0" smtClean="0">
              <a:solidFill>
                <a:srgbClr val="FFC00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FFC000"/>
                </a:solidFill>
              </a:rPr>
              <a:t>Досвід роботи</a:t>
            </a:r>
          </a:p>
          <a:p>
            <a:r>
              <a:rPr lang="uk-UA" sz="3200" b="1" dirty="0" smtClean="0">
                <a:solidFill>
                  <a:srgbClr val="FFC000"/>
                </a:solidFill>
              </a:rPr>
              <a:t>вчителя світової літератури,російської мови та української мови й літератури</a:t>
            </a:r>
          </a:p>
          <a:p>
            <a:r>
              <a:rPr lang="uk-UA" sz="3200" b="1" dirty="0" smtClean="0">
                <a:solidFill>
                  <a:srgbClr val="FFC000"/>
                </a:solidFill>
              </a:rPr>
              <a:t>Комарової  Таїсії Миколаївни,</a:t>
            </a:r>
          </a:p>
          <a:p>
            <a:r>
              <a:rPr lang="uk-UA" sz="3200" b="1" dirty="0" smtClean="0">
                <a:solidFill>
                  <a:srgbClr val="FFC000"/>
                </a:solidFill>
              </a:rPr>
              <a:t>спеціаліста вищої кваліфікаційної категорії, </a:t>
            </a:r>
            <a:r>
              <a:rPr lang="ru-RU" sz="3200" b="1" dirty="0" smtClean="0">
                <a:solidFill>
                  <a:srgbClr val="FFC000"/>
                </a:solidFill>
              </a:rPr>
              <a:t>«старшого вчителя»</a:t>
            </a:r>
          </a:p>
          <a:p>
            <a:endParaRPr lang="ru-RU" b="1" dirty="0"/>
          </a:p>
          <a:p>
            <a:pPr algn="ctr"/>
            <a:endParaRPr lang="uk-UA" sz="3100" b="1" i="1" dirty="0" smtClean="0">
              <a:solidFill>
                <a:srgbClr val="FFC000"/>
              </a:solidFill>
            </a:endParaRPr>
          </a:p>
          <a:p>
            <a:pPr algn="ctr"/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endParaRPr lang="ru-RU" sz="2900" b="1" dirty="0" smtClean="0">
              <a:solidFill>
                <a:srgbClr val="FFC000"/>
              </a:solidFill>
            </a:endParaRPr>
          </a:p>
          <a:p>
            <a:r>
              <a:rPr lang="ru-RU" sz="2900" b="1" dirty="0" smtClean="0">
                <a:solidFill>
                  <a:srgbClr val="FFC000"/>
                </a:solidFill>
              </a:rPr>
              <a:t>2015 рік</a:t>
            </a:r>
            <a:endParaRPr lang="uk-UA" sz="2900" b="1" dirty="0">
              <a:solidFill>
                <a:srgbClr val="FFC000"/>
              </a:solidFill>
            </a:endParaRPr>
          </a:p>
        </p:txBody>
      </p:sp>
      <p:pic>
        <p:nvPicPr>
          <p:cNvPr id="9" name="Содержимое 8" descr="SAM_0249лмм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3754877" cy="3238715"/>
          </a:xfrm>
        </p:spPr>
      </p:pic>
      <p:sp>
        <p:nvSpPr>
          <p:cNvPr id="4" name="TextBox 3"/>
          <p:cNvSpPr txBox="1"/>
          <p:nvPr/>
        </p:nvSpPr>
        <p:spPr>
          <a:xfrm>
            <a:off x="395536" y="3789040"/>
            <a:ext cx="3185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C000"/>
                </a:solidFill>
              </a:rPr>
              <a:t>Педагогічне кредо: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«Навчати виховуючи»</a:t>
            </a:r>
            <a:endParaRPr lang="ru-RU" b="1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98376"/>
          </a:xfrm>
        </p:spPr>
        <p:txBody>
          <a:bodyPr>
            <a:noAutofit/>
          </a:bodyPr>
          <a:lstStyle/>
          <a:p>
            <a:pPr algn="ctr"/>
            <a:r>
              <a:rPr lang="uk-UA" sz="3400" b="1" dirty="0" smtClean="0">
                <a:solidFill>
                  <a:srgbClr val="FFC000"/>
                </a:solidFill>
              </a:rPr>
              <a:t>Урок-літературна  вітальня в 11 класі на тему: </a:t>
            </a:r>
            <a:r>
              <a:rPr lang="ru-RU" sz="3400" b="1" dirty="0" smtClean="0">
                <a:solidFill>
                  <a:srgbClr val="FFC000"/>
                </a:solidFill>
              </a:rPr>
              <a:t>«</a:t>
            </a:r>
            <a:r>
              <a:rPr lang="uk-UA" sz="3400" b="1" dirty="0" smtClean="0">
                <a:solidFill>
                  <a:srgbClr val="FFC000"/>
                </a:solidFill>
              </a:rPr>
              <a:t>Свіча горіла на столі,свіча горіла…</a:t>
            </a:r>
            <a:r>
              <a:rPr lang="ru-RU" sz="3400" b="1" dirty="0" smtClean="0">
                <a:solidFill>
                  <a:srgbClr val="FFC000"/>
                </a:solidFill>
              </a:rPr>
              <a:t>»</a:t>
            </a:r>
            <a:endParaRPr lang="uk-UA" sz="3400" b="1" dirty="0">
              <a:solidFill>
                <a:srgbClr val="FFC000"/>
              </a:solidFill>
            </a:endParaRPr>
          </a:p>
        </p:txBody>
      </p:sp>
      <p:pic>
        <p:nvPicPr>
          <p:cNvPr id="4098" name="Picture 2" descr="K:\777\P2110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6006" y="3284985"/>
            <a:ext cx="4416693" cy="3312368"/>
          </a:xfrm>
          <a:prstGeom prst="rect">
            <a:avLst/>
          </a:prstGeom>
          <a:noFill/>
        </p:spPr>
      </p:pic>
      <p:pic>
        <p:nvPicPr>
          <p:cNvPr id="4099" name="Picture 3" descr="K:\777\P2110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186" y="1628800"/>
            <a:ext cx="4224662" cy="31683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8024" y="1484784"/>
            <a:ext cx="444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Мета: ознайомити учнів із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трагічною долею та творчістю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поетів </a:t>
            </a:r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uk-UA" b="1" dirty="0" smtClean="0">
                <a:solidFill>
                  <a:srgbClr val="FFFF00"/>
                </a:solidFill>
              </a:rPr>
              <a:t>срібної доби</a:t>
            </a:r>
            <a:r>
              <a:rPr lang="ru-RU" b="1" dirty="0" smtClean="0">
                <a:solidFill>
                  <a:srgbClr val="FFFF00"/>
                </a:solidFill>
              </a:rPr>
              <a:t>»;  </a:t>
            </a:r>
            <a:r>
              <a:rPr lang="ru-RU" b="1" dirty="0" err="1" smtClean="0">
                <a:solidFill>
                  <a:srgbClr val="FFFF00"/>
                </a:solidFill>
              </a:rPr>
              <a:t>розвивати</a:t>
            </a:r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FFFF00"/>
                </a:solidFill>
              </a:rPr>
              <a:t>зв’язне</a:t>
            </a:r>
            <a:r>
              <a:rPr lang="ru-RU" b="1" dirty="0" smtClean="0">
                <a:solidFill>
                  <a:srgbClr val="FFFF00"/>
                </a:solidFill>
              </a:rPr>
              <a:t>  </a:t>
            </a:r>
            <a:r>
              <a:rPr lang="ru-RU" b="1" dirty="0" err="1" smtClean="0">
                <a:solidFill>
                  <a:srgbClr val="FFFF00"/>
                </a:solidFill>
              </a:rPr>
              <a:t>мовлення</a:t>
            </a:r>
            <a:r>
              <a:rPr lang="ru-RU" b="1" dirty="0" smtClean="0">
                <a:solidFill>
                  <a:srgbClr val="FFFF00"/>
                </a:solidFill>
              </a:rPr>
              <a:t> та </a:t>
            </a:r>
            <a:r>
              <a:rPr lang="ru-RU" b="1" dirty="0" err="1" smtClean="0">
                <a:solidFill>
                  <a:srgbClr val="FFFF00"/>
                </a:solidFill>
              </a:rPr>
              <a:t>творчі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здібності</a:t>
            </a:r>
            <a:r>
              <a:rPr lang="ru-RU" b="1" dirty="0" smtClean="0">
                <a:solidFill>
                  <a:srgbClr val="FFFF00"/>
                </a:solidFill>
              </a:rPr>
              <a:t>;</a:t>
            </a:r>
          </a:p>
          <a:p>
            <a:pPr algn="ctr"/>
            <a:r>
              <a:rPr lang="ru-RU" b="1" dirty="0" err="1" smtClean="0">
                <a:solidFill>
                  <a:srgbClr val="FFFF00"/>
                </a:solidFill>
              </a:rPr>
              <a:t>виховувати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почуття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естетичної</a:t>
            </a:r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FFFF00"/>
                </a:solidFill>
              </a:rPr>
              <a:t>цінності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поетичного</a:t>
            </a:r>
            <a:r>
              <a:rPr lang="ru-RU" b="1" dirty="0" smtClean="0">
                <a:solidFill>
                  <a:srgbClr val="FFFF00"/>
                </a:solidFill>
              </a:rPr>
              <a:t> слова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5229200"/>
            <a:ext cx="3143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робота в творчих групах;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робота в парах;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рольова гра.</a:t>
            </a:r>
            <a:endParaRPr lang="uk-UA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K:\777\P211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501008"/>
            <a:ext cx="4392686" cy="3240360"/>
          </a:xfrm>
          <a:prstGeom prst="rect">
            <a:avLst/>
          </a:prstGeom>
          <a:noFill/>
        </p:spPr>
      </p:pic>
      <p:pic>
        <p:nvPicPr>
          <p:cNvPr id="5125" name="Picture 5" descr="K:\777\P2110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380179" cy="3284984"/>
          </a:xfrm>
          <a:prstGeom prst="rect">
            <a:avLst/>
          </a:prstGeom>
          <a:noFill/>
        </p:spPr>
      </p:pic>
      <p:pic>
        <p:nvPicPr>
          <p:cNvPr id="5126" name="Picture 6" descr="K:\777\P2110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6006" y="141572"/>
            <a:ext cx="4416694" cy="3240360"/>
          </a:xfrm>
          <a:prstGeom prst="rect">
            <a:avLst/>
          </a:prstGeom>
          <a:noFill/>
        </p:spPr>
      </p:pic>
      <p:pic>
        <p:nvPicPr>
          <p:cNvPr id="5127" name="Picture 7" descr="K:\777\P21105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1008"/>
            <a:ext cx="4464496" cy="3240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84708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FFC000"/>
                </a:solidFill>
              </a:rPr>
              <a:t>Бінарний     урок</a:t>
            </a:r>
            <a:br>
              <a:rPr lang="uk-UA" sz="3200" b="1" dirty="0" smtClean="0">
                <a:solidFill>
                  <a:srgbClr val="FFC000"/>
                </a:solidFill>
              </a:rPr>
            </a:br>
            <a:r>
              <a:rPr lang="uk-UA" sz="3200" b="1" dirty="0" smtClean="0">
                <a:solidFill>
                  <a:srgbClr val="FFC000"/>
                </a:solidFill>
              </a:rPr>
              <a:t>(світова література,англійська мова) у 8 класі на тему: </a:t>
            </a:r>
            <a:r>
              <a:rPr lang="ru-RU" sz="3200" b="1" dirty="0" smtClean="0">
                <a:solidFill>
                  <a:srgbClr val="FFC000"/>
                </a:solidFill>
              </a:rPr>
              <a:t>«</a:t>
            </a:r>
            <a:r>
              <a:rPr lang="ru-RU" sz="3200" b="1" dirty="0" err="1" smtClean="0">
                <a:solidFill>
                  <a:srgbClr val="FFC000"/>
                </a:solidFill>
              </a:rPr>
              <a:t>Доба</a:t>
            </a:r>
            <a:r>
              <a:rPr lang="ru-RU" sz="3200" b="1" dirty="0" smtClean="0">
                <a:solidFill>
                  <a:srgbClr val="FFC000"/>
                </a:solidFill>
              </a:rPr>
              <a:t> В</a:t>
            </a:r>
            <a:r>
              <a:rPr lang="uk-UA" sz="3200" b="1" dirty="0" smtClean="0">
                <a:solidFill>
                  <a:srgbClr val="FFC000"/>
                </a:solidFill>
              </a:rPr>
              <a:t>і</a:t>
            </a:r>
            <a:r>
              <a:rPr lang="ru-RU" sz="3200" b="1" dirty="0" err="1" smtClean="0">
                <a:solidFill>
                  <a:srgbClr val="FFC000"/>
                </a:solidFill>
              </a:rPr>
              <a:t>дродження</a:t>
            </a:r>
            <a:r>
              <a:rPr lang="ru-RU" sz="3200" b="1" dirty="0" smtClean="0">
                <a:solidFill>
                  <a:srgbClr val="FFC000"/>
                </a:solidFill>
              </a:rPr>
              <a:t> у </a:t>
            </a:r>
            <a:r>
              <a:rPr lang="ru-RU" sz="3200" b="1" dirty="0" err="1" smtClean="0">
                <a:solidFill>
                  <a:srgbClr val="FFC000"/>
                </a:solidFill>
              </a:rPr>
              <a:t>творчості</a:t>
            </a:r>
            <a:r>
              <a:rPr lang="ru-RU" sz="3200" b="1" dirty="0" smtClean="0">
                <a:solidFill>
                  <a:srgbClr val="FFC000"/>
                </a:solidFill>
              </a:rPr>
              <a:t> 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В. </a:t>
            </a:r>
            <a:r>
              <a:rPr lang="ru-RU" sz="3200" b="1" dirty="0" err="1" smtClean="0">
                <a:solidFill>
                  <a:srgbClr val="FFC000"/>
                </a:solidFill>
              </a:rPr>
              <a:t>Шекспіра</a:t>
            </a:r>
            <a:r>
              <a:rPr lang="ru-RU" sz="3200" b="1" dirty="0" smtClean="0">
                <a:solidFill>
                  <a:srgbClr val="FFC000"/>
                </a:solidFill>
              </a:rPr>
              <a:t>»</a:t>
            </a:r>
            <a:endParaRPr lang="uk-UA" sz="32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>
                <a:solidFill>
                  <a:srgbClr val="FFFF00"/>
                </a:solidFill>
              </a:rPr>
              <a:t>	</a:t>
            </a:r>
            <a:r>
              <a:rPr lang="uk-UA" sz="2000" dirty="0" smtClean="0">
                <a:solidFill>
                  <a:srgbClr val="FFFF00"/>
                </a:solidFill>
              </a:rPr>
              <a:t>Мета: ознайомити учнів із творчістю геніального драматурга,виділити риси доби Відродження на прикладі трагедії </a:t>
            </a:r>
            <a:r>
              <a:rPr lang="ru-RU" sz="2000" dirty="0" smtClean="0">
                <a:solidFill>
                  <a:srgbClr val="FFFF00"/>
                </a:solidFill>
              </a:rPr>
              <a:t>«Гамлет»,</a:t>
            </a:r>
            <a:r>
              <a:rPr lang="ru-RU" sz="2000" dirty="0" err="1" smtClean="0">
                <a:solidFill>
                  <a:srgbClr val="FFFF00"/>
                </a:solidFill>
              </a:rPr>
              <a:t>виховувати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любов</a:t>
            </a:r>
            <a:r>
              <a:rPr lang="ru-RU" sz="2000" dirty="0" smtClean="0">
                <a:solidFill>
                  <a:srgbClr val="FFFF00"/>
                </a:solidFill>
              </a:rPr>
              <a:t> до </a:t>
            </a:r>
            <a:r>
              <a:rPr lang="ru-RU" sz="2000" dirty="0" err="1" smtClean="0">
                <a:solidFill>
                  <a:srgbClr val="FFFF00"/>
                </a:solidFill>
              </a:rPr>
              <a:t>поезії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Шекспіра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мовою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оригіналу</a:t>
            </a:r>
            <a:r>
              <a:rPr lang="ru-RU" sz="2000" dirty="0" smtClean="0">
                <a:solidFill>
                  <a:srgbClr val="FFFF00"/>
                </a:solidFill>
              </a:rPr>
              <a:t> та в </a:t>
            </a:r>
            <a:r>
              <a:rPr lang="ru-RU" sz="2000" dirty="0" err="1" smtClean="0">
                <a:solidFill>
                  <a:srgbClr val="FFFF00"/>
                </a:solidFill>
              </a:rPr>
              <a:t>перекладі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endParaRPr lang="uk-UA" sz="2000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Хакер\Pictures\vlcsnap-2015-02-28-15h58m26s17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645024"/>
            <a:ext cx="4392488" cy="2720838"/>
          </a:xfrm>
          <a:prstGeom prst="rect">
            <a:avLst/>
          </a:prstGeom>
          <a:noFill/>
        </p:spPr>
      </p:pic>
      <p:pic>
        <p:nvPicPr>
          <p:cNvPr id="8197" name="Picture 5" descr="C:\Users\Хакер\Pictures\vlcsnap-2015-02-28-16h04m41s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45024"/>
            <a:ext cx="4424492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Хакер\Pictures\vlcsnap-2015-02-28-16h02m34s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88640"/>
            <a:ext cx="5376597" cy="3024336"/>
          </a:xfrm>
          <a:prstGeom prst="rect">
            <a:avLst/>
          </a:prstGeom>
          <a:noFill/>
        </p:spPr>
      </p:pic>
      <p:pic>
        <p:nvPicPr>
          <p:cNvPr id="9219" name="Picture 3" descr="C:\Users\Хакер\Pictures\vlcsnap-2015-02-28-15h56m07s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356992"/>
            <a:ext cx="5492702" cy="32403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40241" y="404664"/>
            <a:ext cx="37702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Інтерактивні методи навчання:</a:t>
            </a:r>
          </a:p>
          <a:p>
            <a:endParaRPr lang="uk-UA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</a:rPr>
              <a:t>гронування</a:t>
            </a:r>
            <a:r>
              <a:rPr lang="ru-RU" b="1" dirty="0" smtClean="0">
                <a:solidFill>
                  <a:srgbClr val="FFFF00"/>
                </a:solidFill>
              </a:rPr>
              <a:t>»;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</a:rPr>
              <a:t> «</a:t>
            </a:r>
            <a:r>
              <a:rPr lang="ru-RU" b="1" dirty="0" err="1" smtClean="0">
                <a:solidFill>
                  <a:srgbClr val="FFFF00"/>
                </a:solidFill>
              </a:rPr>
              <a:t>асоц</a:t>
            </a:r>
            <a:r>
              <a:rPr lang="uk-UA" b="1" dirty="0" err="1" smtClean="0">
                <a:solidFill>
                  <a:srgbClr val="FFFF00"/>
                </a:solidFill>
              </a:rPr>
              <a:t>іативний</a:t>
            </a:r>
            <a:r>
              <a:rPr lang="uk-UA" b="1" dirty="0" smtClean="0">
                <a:solidFill>
                  <a:srgbClr val="FFFF00"/>
                </a:solidFill>
              </a:rPr>
              <a:t> кущ</a:t>
            </a:r>
            <a:r>
              <a:rPr lang="ru-RU" b="1" dirty="0" smtClean="0">
                <a:solidFill>
                  <a:srgbClr val="FFFF00"/>
                </a:solidFill>
              </a:rPr>
              <a:t>»;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uk-UA" b="1" dirty="0" smtClean="0">
                <a:solidFill>
                  <a:srgbClr val="FFFF00"/>
                </a:solidFill>
              </a:rPr>
              <a:t>індивідуальні завдання;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створення електронних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  презентацій;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«в</a:t>
            </a:r>
            <a:r>
              <a:rPr lang="uk-UA" b="1" dirty="0" smtClean="0">
                <a:solidFill>
                  <a:srgbClr val="FFFF00"/>
                </a:solidFill>
              </a:rPr>
              <a:t>і</a:t>
            </a:r>
            <a:r>
              <a:rPr lang="ru-RU" b="1" dirty="0" err="1" smtClean="0">
                <a:solidFill>
                  <a:srgbClr val="FFFF00"/>
                </a:solidFill>
              </a:rPr>
              <a:t>льний</a:t>
            </a:r>
            <a:r>
              <a:rPr lang="ru-RU" b="1" dirty="0" smtClean="0">
                <a:solidFill>
                  <a:srgbClr val="FFFF00"/>
                </a:solidFill>
              </a:rPr>
              <a:t>  </a:t>
            </a:r>
            <a:r>
              <a:rPr lang="ru-RU" b="1" dirty="0" err="1" smtClean="0">
                <a:solidFill>
                  <a:srgbClr val="FFFF00"/>
                </a:solidFill>
              </a:rPr>
              <a:t>мікрофон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</a:p>
          <a:p>
            <a:pPr>
              <a:buFont typeface="Arial" pitchFamily="34" charset="0"/>
              <a:buChar char="•"/>
            </a:pPr>
            <a:endParaRPr lang="ru-RU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endParaRPr lang="uk-UA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65618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err="1" smtClean="0">
                <a:solidFill>
                  <a:srgbClr val="FFC000"/>
                </a:solidFill>
              </a:rPr>
              <a:t>Урок-</a:t>
            </a:r>
            <a:r>
              <a:rPr lang="uk-UA" sz="2800" b="1" dirty="0" smtClean="0">
                <a:solidFill>
                  <a:srgbClr val="FFC000"/>
                </a:solidFill>
              </a:rPr>
              <a:t> зіставлення у 7 класі на тему: </a:t>
            </a:r>
            <a:r>
              <a:rPr lang="ru-RU" sz="2800" b="1" dirty="0" smtClean="0">
                <a:solidFill>
                  <a:srgbClr val="FFC000"/>
                </a:solidFill>
              </a:rPr>
              <a:t>«</a:t>
            </a:r>
            <a:r>
              <a:rPr lang="ru-RU" sz="2800" b="1" dirty="0" err="1" smtClean="0">
                <a:solidFill>
                  <a:srgbClr val="FFC000"/>
                </a:solidFill>
              </a:rPr>
              <a:t>Утвердження</a:t>
            </a:r>
            <a:r>
              <a:rPr lang="ru-RU" sz="2800" b="1" dirty="0" smtClean="0">
                <a:solidFill>
                  <a:srgbClr val="FFC000"/>
                </a:solidFill>
              </a:rPr>
              <a:t>  </a:t>
            </a:r>
            <a:r>
              <a:rPr lang="ru-RU" sz="2800" b="1" dirty="0" err="1" smtClean="0">
                <a:solidFill>
                  <a:srgbClr val="FFC000"/>
                </a:solidFill>
              </a:rPr>
              <a:t>загальнолюдських</a:t>
            </a:r>
            <a:r>
              <a:rPr lang="ru-RU" sz="2800" b="1" dirty="0" smtClean="0">
                <a:solidFill>
                  <a:srgbClr val="FFC000"/>
                </a:solidFill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</a:rPr>
              <a:t>цінностей</a:t>
            </a:r>
            <a:r>
              <a:rPr lang="ru-RU" sz="2800" b="1" dirty="0" smtClean="0">
                <a:solidFill>
                  <a:srgbClr val="FFC000"/>
                </a:solidFill>
              </a:rPr>
              <a:t> у в</a:t>
            </a:r>
            <a:r>
              <a:rPr lang="uk-UA" sz="2800" b="1" dirty="0" err="1" smtClean="0">
                <a:solidFill>
                  <a:srgbClr val="FFC000"/>
                </a:solidFill>
              </a:rPr>
              <a:t>ірші</a:t>
            </a:r>
            <a:r>
              <a:rPr lang="uk-UA" sz="2800" b="1" dirty="0" smtClean="0">
                <a:solidFill>
                  <a:srgbClr val="FFC000"/>
                </a:solidFill>
              </a:rPr>
              <a:t/>
            </a:r>
            <a:br>
              <a:rPr lang="uk-UA" sz="2800" b="1" dirty="0" smtClean="0">
                <a:solidFill>
                  <a:srgbClr val="FFC000"/>
                </a:solidFill>
              </a:rPr>
            </a:br>
            <a:r>
              <a:rPr lang="uk-UA" sz="2800" b="1" dirty="0" smtClean="0">
                <a:solidFill>
                  <a:srgbClr val="FFC000"/>
                </a:solidFill>
              </a:rPr>
              <a:t>Р. Кіплінга </a:t>
            </a:r>
            <a:r>
              <a:rPr lang="ru-RU" sz="2800" b="1" dirty="0" smtClean="0">
                <a:solidFill>
                  <a:srgbClr val="FFC000"/>
                </a:solidFill>
              </a:rPr>
              <a:t>«</a:t>
            </a:r>
            <a:r>
              <a:rPr lang="ru-RU" sz="2800" b="1" dirty="0" err="1" smtClean="0">
                <a:solidFill>
                  <a:srgbClr val="FFC000"/>
                </a:solidFill>
              </a:rPr>
              <a:t>Якщо</a:t>
            </a:r>
            <a:r>
              <a:rPr lang="ru-RU" sz="2800" b="1" dirty="0" smtClean="0">
                <a:solidFill>
                  <a:srgbClr val="FFC000"/>
                </a:solidFill>
              </a:rPr>
              <a:t>…» та у «Листах до </a:t>
            </a:r>
            <a:r>
              <a:rPr lang="ru-RU" sz="2800" b="1" dirty="0" err="1" smtClean="0">
                <a:solidFill>
                  <a:srgbClr val="FFC000"/>
                </a:solidFill>
              </a:rPr>
              <a:t>сина</a:t>
            </a:r>
            <a:r>
              <a:rPr lang="ru-RU" sz="2800" b="1" dirty="0" smtClean="0">
                <a:solidFill>
                  <a:srgbClr val="FFC000"/>
                </a:solidFill>
              </a:rPr>
              <a:t>»</a:t>
            </a:r>
            <a:br>
              <a:rPr lang="ru-RU" sz="2800" b="1" dirty="0" smtClean="0">
                <a:solidFill>
                  <a:srgbClr val="FFC000"/>
                </a:solidFill>
              </a:rPr>
            </a:br>
            <a:r>
              <a:rPr lang="ru-RU" sz="2800" b="1" dirty="0" smtClean="0">
                <a:solidFill>
                  <a:srgbClr val="FFC000"/>
                </a:solidFill>
              </a:rPr>
              <a:t>В. </a:t>
            </a:r>
            <a:r>
              <a:rPr lang="ru-RU" sz="2800" b="1" dirty="0" err="1" smtClean="0">
                <a:solidFill>
                  <a:srgbClr val="FFC000"/>
                </a:solidFill>
              </a:rPr>
              <a:t>Сухомлинського</a:t>
            </a:r>
            <a:endParaRPr lang="uk-UA" sz="28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solidFill>
                  <a:srgbClr val="FFFF00"/>
                </a:solidFill>
              </a:rPr>
              <a:t>	</a:t>
            </a:r>
            <a:r>
              <a:rPr lang="uk-UA" sz="2000" dirty="0" smtClean="0">
                <a:solidFill>
                  <a:srgbClr val="FFFF00"/>
                </a:solidFill>
              </a:rPr>
              <a:t>Мета: на основі даних творів визначити  моральні  заповіді; розвивати критичне мислення,виховувати почуття вдячності до своїх батьків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242" name="Picture 2" descr="F:\Новая папка 25\P926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80928"/>
            <a:ext cx="4320480" cy="3284984"/>
          </a:xfrm>
          <a:prstGeom prst="rect">
            <a:avLst/>
          </a:prstGeom>
          <a:noFill/>
        </p:spPr>
      </p:pic>
      <p:pic>
        <p:nvPicPr>
          <p:cNvPr id="10244" name="Picture 4" descr="C:\Users\Хакер\Pictures\vlcsnap-2015-03-07-14h56m58s1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4273152" cy="32849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15616" y="6093296"/>
            <a:ext cx="2215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робота в парах;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робота в групах; 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6093296"/>
            <a:ext cx="2394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рольова гра;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використання ІКТ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6093296"/>
            <a:ext cx="1501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</a:t>
            </a:r>
            <a:r>
              <a:rPr lang="uk-UA" b="1" dirty="0" err="1" smtClean="0">
                <a:solidFill>
                  <a:srgbClr val="FFFF00"/>
                </a:solidFill>
              </a:rPr>
              <a:t>сенкан</a:t>
            </a:r>
            <a:r>
              <a:rPr lang="uk-UA" b="1" dirty="0" smtClean="0">
                <a:solidFill>
                  <a:srgbClr val="FFFF00"/>
                </a:solidFill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кола Вена;</a:t>
            </a:r>
            <a:endParaRPr lang="uk-UA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Хакер\Pictures\vlcsnap-2015-03-07-14h59m17s2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224469" cy="3168352"/>
          </a:xfrm>
          <a:prstGeom prst="rect">
            <a:avLst/>
          </a:prstGeom>
          <a:noFill/>
        </p:spPr>
      </p:pic>
      <p:pic>
        <p:nvPicPr>
          <p:cNvPr id="11267" name="Picture 3" descr="C:\Users\Хакер\Pictures\vlcsnap-2015-03-07-15h00m39s2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2014"/>
            <a:ext cx="4536504" cy="3193545"/>
          </a:xfrm>
          <a:prstGeom prst="rect">
            <a:avLst/>
          </a:prstGeom>
          <a:noFill/>
        </p:spPr>
      </p:pic>
      <p:pic>
        <p:nvPicPr>
          <p:cNvPr id="11268" name="Picture 4" descr="C:\Users\Хакер\Pictures\vlcsnap-2015-03-07-15h05m39s1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429000"/>
            <a:ext cx="4248472" cy="3240360"/>
          </a:xfrm>
          <a:prstGeom prst="rect">
            <a:avLst/>
          </a:prstGeom>
          <a:noFill/>
        </p:spPr>
      </p:pic>
      <p:pic>
        <p:nvPicPr>
          <p:cNvPr id="11269" name="Picture 5" descr="C:\Users\Хакер\Pictures\vlcsnap-2015-03-07-15h10m41s12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29000"/>
            <a:ext cx="4512501" cy="3222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uk-UA" sz="2500" b="1" dirty="0" smtClean="0">
                <a:solidFill>
                  <a:srgbClr val="FFC000"/>
                </a:solidFill>
              </a:rPr>
              <a:t>Урок-рольова  гра  на  тему: </a:t>
            </a:r>
            <a:br>
              <a:rPr lang="uk-UA" sz="2500" b="1" dirty="0" smtClean="0">
                <a:solidFill>
                  <a:srgbClr val="FFC000"/>
                </a:solidFill>
              </a:rPr>
            </a:br>
            <a:r>
              <a:rPr lang="ru-RU" sz="2500" b="1" dirty="0" smtClean="0">
                <a:solidFill>
                  <a:srgbClr val="FFC000"/>
                </a:solidFill>
              </a:rPr>
              <a:t>«</a:t>
            </a:r>
            <a:r>
              <a:rPr lang="ru-RU" sz="2500" b="1" dirty="0" err="1" smtClean="0">
                <a:solidFill>
                  <a:srgbClr val="FFC000"/>
                </a:solidFill>
              </a:rPr>
              <a:t>Любов</a:t>
            </a:r>
            <a:r>
              <a:rPr lang="uk-UA" sz="2500" b="1" dirty="0" smtClean="0">
                <a:solidFill>
                  <a:srgbClr val="FFC000"/>
                </a:solidFill>
              </a:rPr>
              <a:t>і пам’ять незабутня</a:t>
            </a:r>
            <a:r>
              <a:rPr lang="ru-RU" sz="2500" b="1" dirty="0" smtClean="0">
                <a:solidFill>
                  <a:srgbClr val="FFC000"/>
                </a:solidFill>
              </a:rPr>
              <a:t>»(ж</a:t>
            </a:r>
            <a:r>
              <a:rPr lang="uk-UA" sz="2500" b="1" dirty="0" smtClean="0">
                <a:solidFill>
                  <a:srgbClr val="FFC000"/>
                </a:solidFill>
              </a:rPr>
              <a:t>інки в життєвій долі Кобзаря)</a:t>
            </a:r>
            <a:r>
              <a:rPr lang="ru-RU" sz="2500" b="1" dirty="0" smtClean="0">
                <a:solidFill>
                  <a:srgbClr val="FFC000"/>
                </a:solidFill>
              </a:rPr>
              <a:t>,</a:t>
            </a:r>
            <a:r>
              <a:rPr lang="ru-RU" sz="2500" b="1" dirty="0" err="1" smtClean="0">
                <a:solidFill>
                  <a:srgbClr val="FFC000"/>
                </a:solidFill>
              </a:rPr>
              <a:t>присвячений</a:t>
            </a:r>
            <a:r>
              <a:rPr lang="ru-RU" sz="2500" b="1" dirty="0" smtClean="0">
                <a:solidFill>
                  <a:srgbClr val="FFC000"/>
                </a:solidFill>
              </a:rPr>
              <a:t> 200-р</a:t>
            </a:r>
            <a:r>
              <a:rPr lang="uk-UA" sz="2500" b="1" dirty="0" smtClean="0">
                <a:solidFill>
                  <a:srgbClr val="FFC000"/>
                </a:solidFill>
              </a:rPr>
              <a:t>і</a:t>
            </a:r>
            <a:r>
              <a:rPr lang="ru-RU" sz="2500" b="1" dirty="0" err="1" smtClean="0">
                <a:solidFill>
                  <a:srgbClr val="FFC000"/>
                </a:solidFill>
              </a:rPr>
              <a:t>ччю</a:t>
            </a:r>
            <a:r>
              <a:rPr lang="ru-RU" sz="2500" b="1" dirty="0" smtClean="0">
                <a:solidFill>
                  <a:srgbClr val="FFC000"/>
                </a:solidFill>
              </a:rPr>
              <a:t> </a:t>
            </a:r>
            <a:r>
              <a:rPr lang="ru-RU" sz="2500" b="1" dirty="0" err="1" smtClean="0">
                <a:solidFill>
                  <a:srgbClr val="FFC000"/>
                </a:solidFill>
              </a:rPr>
              <a:t>від</a:t>
            </a:r>
            <a:r>
              <a:rPr lang="ru-RU" sz="2500" b="1" dirty="0" smtClean="0">
                <a:solidFill>
                  <a:srgbClr val="FFC000"/>
                </a:solidFill>
              </a:rPr>
              <a:t> дня </a:t>
            </a:r>
            <a:r>
              <a:rPr lang="ru-RU" sz="2500" b="1" dirty="0" err="1" smtClean="0">
                <a:solidFill>
                  <a:srgbClr val="FFC000"/>
                </a:solidFill>
              </a:rPr>
              <a:t>народження</a:t>
            </a:r>
            <a:r>
              <a:rPr lang="ru-RU" sz="2500" b="1" dirty="0" smtClean="0">
                <a:solidFill>
                  <a:srgbClr val="FFC000"/>
                </a:solidFill>
              </a:rPr>
              <a:t> </a:t>
            </a:r>
            <a:r>
              <a:rPr lang="ru-RU" sz="2500" b="1" dirty="0" err="1" smtClean="0">
                <a:solidFill>
                  <a:srgbClr val="FFC000"/>
                </a:solidFill>
              </a:rPr>
              <a:t>Т.Г.Шевченка</a:t>
            </a:r>
            <a:r>
              <a:rPr lang="uk-UA" sz="3200" b="1" dirty="0" smtClean="0">
                <a:solidFill>
                  <a:srgbClr val="FFC000"/>
                </a:solidFill>
              </a:rPr>
              <a:t/>
            </a:r>
            <a:br>
              <a:rPr lang="uk-UA" sz="3200" b="1" dirty="0" smtClean="0">
                <a:solidFill>
                  <a:srgbClr val="FFC000"/>
                </a:solidFill>
              </a:rPr>
            </a:br>
            <a:endParaRPr lang="uk-UA" sz="32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solidFill>
                  <a:srgbClr val="FFFF00"/>
                </a:solidFill>
              </a:rPr>
              <a:t>	Мета: ознайомити учнів із особистим життям Кобзаря; розвивати уміння декламувати його твори; виховувати почуття патріотизму.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Хакер\Desktop\image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852936"/>
            <a:ext cx="4320480" cy="3240360"/>
          </a:xfrm>
          <a:prstGeom prst="rect">
            <a:avLst/>
          </a:prstGeom>
          <a:noFill/>
        </p:spPr>
      </p:pic>
      <p:pic>
        <p:nvPicPr>
          <p:cNvPr id="6147" name="Picture 3" descr="C:\Users\Хакер\Desktop\image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52936"/>
            <a:ext cx="4332990" cy="324974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6165304"/>
            <a:ext cx="3423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робота в парах;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завдання для творчих груп;</a:t>
            </a:r>
          </a:p>
          <a:p>
            <a:pPr>
              <a:buFont typeface="Arial" pitchFamily="34" charset="0"/>
              <a:buChar char="•"/>
            </a:pP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6211669"/>
            <a:ext cx="314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театральна інсценізація;</a:t>
            </a:r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використання ІКТ</a:t>
            </a:r>
            <a:endParaRPr lang="uk-UA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Хакер\Desktop\imageі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0"/>
            <a:ext cx="2465090" cy="4617534"/>
          </a:xfrm>
          <a:prstGeom prst="rect">
            <a:avLst/>
          </a:prstGeom>
          <a:noFill/>
        </p:spPr>
      </p:pic>
      <p:pic>
        <p:nvPicPr>
          <p:cNvPr id="7170" name="Picture 2" descr="C:\Users\Хакер\Desktop\image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3096344" cy="4032448"/>
          </a:xfrm>
          <a:prstGeom prst="rect">
            <a:avLst/>
          </a:prstGeom>
          <a:noFill/>
        </p:spPr>
      </p:pic>
      <p:pic>
        <p:nvPicPr>
          <p:cNvPr id="7171" name="Picture 3" descr="C:\Users\Хакер\Desktop\image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0"/>
            <a:ext cx="3003798" cy="4005064"/>
          </a:xfrm>
          <a:prstGeom prst="rect">
            <a:avLst/>
          </a:prstGeom>
          <a:noFill/>
        </p:spPr>
      </p:pic>
      <p:pic>
        <p:nvPicPr>
          <p:cNvPr id="7172" name="Picture 4" descr="C:\Users\Хакер\Desktop\image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501008"/>
            <a:ext cx="4320481" cy="3240360"/>
          </a:xfrm>
          <a:prstGeom prst="rect">
            <a:avLst/>
          </a:prstGeom>
          <a:noFill/>
        </p:spPr>
      </p:pic>
      <p:pic>
        <p:nvPicPr>
          <p:cNvPr id="7173" name="Picture 5" descr="C:\Users\Хакер\Desktop\image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501008"/>
            <a:ext cx="4536504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874472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FFC000"/>
                </a:solidFill>
              </a:rPr>
              <a:t/>
            </a:r>
            <a:br>
              <a:rPr lang="uk-UA" sz="2400" b="1" dirty="0" smtClean="0">
                <a:solidFill>
                  <a:srgbClr val="FFC000"/>
                </a:solidFill>
              </a:rPr>
            </a:br>
            <a:r>
              <a:rPr lang="uk-UA" sz="2400" b="1" dirty="0" smtClean="0">
                <a:solidFill>
                  <a:srgbClr val="FFC000"/>
                </a:solidFill>
              </a:rPr>
              <a:t/>
            </a:r>
            <a:br>
              <a:rPr lang="uk-UA" sz="2400" b="1" dirty="0" smtClean="0">
                <a:solidFill>
                  <a:srgbClr val="FFC000"/>
                </a:solidFill>
              </a:rPr>
            </a:br>
            <a:r>
              <a:rPr lang="uk-UA" sz="2400" b="1" dirty="0" smtClean="0">
                <a:solidFill>
                  <a:srgbClr val="FFC000"/>
                </a:solidFill>
              </a:rPr>
              <a:t>Позакласні заходи</a:t>
            </a:r>
            <a:br>
              <a:rPr lang="uk-UA" sz="2400" b="1" dirty="0" smtClean="0">
                <a:solidFill>
                  <a:srgbClr val="FFC000"/>
                </a:solidFill>
              </a:rPr>
            </a:br>
            <a:r>
              <a:rPr lang="uk-UA" sz="2400" b="1" dirty="0" smtClean="0">
                <a:solidFill>
                  <a:srgbClr val="FFC000"/>
                </a:solidFill>
              </a:rPr>
              <a:t>Урок-усний журнал у 7 класі на тему:</a:t>
            </a:r>
            <a:br>
              <a:rPr lang="uk-UA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«</a:t>
            </a:r>
            <a:r>
              <a:rPr lang="uk-UA" sz="2400" b="1" dirty="0" smtClean="0">
                <a:solidFill>
                  <a:srgbClr val="FFC000"/>
                </a:solidFill>
              </a:rPr>
              <a:t>Прийди до серця,Україно,благослови добром мене!</a:t>
            </a:r>
            <a:r>
              <a:rPr lang="ru-RU" sz="2400" b="1" dirty="0" smtClean="0">
                <a:solidFill>
                  <a:srgbClr val="FFC000"/>
                </a:solidFill>
              </a:rPr>
              <a:t>»</a:t>
            </a:r>
            <a:r>
              <a:rPr lang="uk-UA" sz="3000" b="1" dirty="0" smtClean="0"/>
              <a:t/>
            </a:r>
            <a:br>
              <a:rPr lang="uk-UA" sz="3000" b="1" dirty="0" smtClean="0"/>
            </a:br>
            <a:endParaRPr lang="uk-UA" sz="30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200" dirty="0" smtClean="0">
                <a:solidFill>
                  <a:srgbClr val="FFFF00"/>
                </a:solidFill>
              </a:rPr>
              <a:t>	Мета: пригадати державні символи і народні традиції,розвивати творчі вміння і навички,виховувати любов до України, української культури.</a:t>
            </a:r>
            <a:endParaRPr lang="uk-UA" sz="2200" dirty="0">
              <a:solidFill>
                <a:srgbClr val="FFFF00"/>
              </a:solidFill>
            </a:endParaRPr>
          </a:p>
        </p:txBody>
      </p:sp>
      <p:pic>
        <p:nvPicPr>
          <p:cNvPr id="12290" name="Picture 2" descr="K:\666\PB270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996952"/>
            <a:ext cx="4392488" cy="3456384"/>
          </a:xfrm>
          <a:prstGeom prst="rect">
            <a:avLst/>
          </a:prstGeom>
          <a:noFill/>
        </p:spPr>
      </p:pic>
      <p:pic>
        <p:nvPicPr>
          <p:cNvPr id="12291" name="Picture 3" descr="K:\666\PB270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500" y="2996952"/>
            <a:ext cx="4404996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:\666\PB270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95748"/>
            <a:ext cx="4320480" cy="3328994"/>
          </a:xfrm>
          <a:prstGeom prst="rect">
            <a:avLst/>
          </a:prstGeom>
          <a:noFill/>
        </p:spPr>
      </p:pic>
      <p:pic>
        <p:nvPicPr>
          <p:cNvPr id="13315" name="Picture 3" descr="K:\666\PB270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464496" cy="3096344"/>
          </a:xfrm>
          <a:prstGeom prst="rect">
            <a:avLst/>
          </a:prstGeom>
          <a:noFill/>
        </p:spPr>
      </p:pic>
      <p:pic>
        <p:nvPicPr>
          <p:cNvPr id="13316" name="Picture 4" descr="K:\666\PB270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4320479" cy="3096344"/>
          </a:xfrm>
          <a:prstGeom prst="rect">
            <a:avLst/>
          </a:prstGeom>
          <a:noFill/>
        </p:spPr>
      </p:pic>
      <p:pic>
        <p:nvPicPr>
          <p:cNvPr id="13318" name="Picture 6" descr="K:\666\PB2706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86059"/>
            <a:ext cx="4464496" cy="3330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C000"/>
                </a:solidFill>
              </a:rPr>
              <a:t>Проблемна тема:</a:t>
            </a:r>
            <a:endParaRPr lang="uk-UA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C000"/>
                </a:solidFill>
              </a:rPr>
              <a:t>«</a:t>
            </a:r>
            <a:r>
              <a:rPr lang="ru-RU" b="1" dirty="0" err="1" smtClean="0">
                <a:solidFill>
                  <a:srgbClr val="FFC000"/>
                </a:solidFill>
              </a:rPr>
              <a:t>Розвиток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творчих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здібностей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учнів</a:t>
            </a:r>
            <a:r>
              <a:rPr lang="ru-RU" b="1" dirty="0" smtClean="0">
                <a:solidFill>
                  <a:srgbClr val="FFC000"/>
                </a:solidFill>
              </a:rPr>
              <a:t> на уроках </a:t>
            </a:r>
            <a:r>
              <a:rPr lang="ru-RU" b="1" dirty="0" err="1" smtClean="0">
                <a:solidFill>
                  <a:srgbClr val="FFC000"/>
                </a:solidFill>
              </a:rPr>
              <a:t>світової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літератури</a:t>
            </a:r>
            <a:r>
              <a:rPr lang="ru-RU" b="1" dirty="0" smtClean="0">
                <a:solidFill>
                  <a:srgbClr val="FFC000"/>
                </a:solidFill>
              </a:rPr>
              <a:t> та </a:t>
            </a:r>
            <a:r>
              <a:rPr lang="ru-RU" b="1" dirty="0" err="1" smtClean="0">
                <a:solidFill>
                  <a:srgbClr val="FFC000"/>
                </a:solidFill>
              </a:rPr>
              <a:t>рідної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мови</a:t>
            </a:r>
            <a:r>
              <a:rPr lang="ru-RU" b="1" dirty="0" smtClean="0">
                <a:solidFill>
                  <a:srgbClr val="FFC000"/>
                </a:solidFill>
              </a:rPr>
              <a:t>  </a:t>
            </a:r>
            <a:r>
              <a:rPr lang="ru-RU" b="1" dirty="0" err="1" smtClean="0">
                <a:solidFill>
                  <a:srgbClr val="FFC000"/>
                </a:solidFill>
              </a:rPr>
              <a:t>засобами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сучасних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технологій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з</a:t>
            </a:r>
            <a:r>
              <a:rPr lang="ru-RU" b="1" dirty="0" smtClean="0">
                <a:solidFill>
                  <a:srgbClr val="FFC000"/>
                </a:solidFill>
              </a:rPr>
              <a:t> метою </a:t>
            </a:r>
            <a:r>
              <a:rPr lang="ru-RU" b="1" dirty="0" err="1" smtClean="0">
                <a:solidFill>
                  <a:srgbClr val="FFC000"/>
                </a:solidFill>
              </a:rPr>
              <a:t>виховання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інтелектуального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потенціалу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особистості</a:t>
            </a:r>
            <a:r>
              <a:rPr lang="ru-RU" b="1" dirty="0" smtClean="0">
                <a:solidFill>
                  <a:srgbClr val="FFC000"/>
                </a:solidFill>
              </a:rPr>
              <a:t>»</a:t>
            </a:r>
          </a:p>
          <a:p>
            <a:pPr>
              <a:buNone/>
            </a:pPr>
            <a:endParaRPr lang="ru-RU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C000"/>
                </a:solidFill>
              </a:rPr>
              <a:t>«У </a:t>
            </a:r>
            <a:r>
              <a:rPr lang="ru-RU" b="1" dirty="0" err="1" smtClean="0">
                <a:solidFill>
                  <a:srgbClr val="FFC000"/>
                </a:solidFill>
              </a:rPr>
              <a:t>душі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кожної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дитини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є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невидимі</a:t>
            </a:r>
            <a:r>
              <a:rPr lang="ru-RU" b="1" dirty="0" smtClean="0">
                <a:solidFill>
                  <a:srgbClr val="FFC000"/>
                </a:solidFill>
              </a:rPr>
              <a:t> струни. </a:t>
            </a:r>
            <a:r>
              <a:rPr lang="ru-RU" b="1" dirty="0" err="1" smtClean="0">
                <a:solidFill>
                  <a:srgbClr val="FFC000"/>
                </a:solidFill>
              </a:rPr>
              <a:t>Якщо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ви</a:t>
            </a:r>
            <a:r>
              <a:rPr lang="ru-RU" b="1" dirty="0" smtClean="0">
                <a:solidFill>
                  <a:srgbClr val="FFC000"/>
                </a:solidFill>
              </a:rPr>
              <a:t>  </a:t>
            </a:r>
            <a:r>
              <a:rPr lang="ru-RU" b="1" dirty="0" err="1" smtClean="0">
                <a:solidFill>
                  <a:srgbClr val="FFC000"/>
                </a:solidFill>
              </a:rPr>
              <a:t>торкнетеся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їх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умілими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руками,вони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гарно</a:t>
            </a:r>
            <a:r>
              <a:rPr lang="ru-RU" b="1" dirty="0" smtClean="0">
                <a:solidFill>
                  <a:srgbClr val="FFC000"/>
                </a:solidFill>
              </a:rPr>
              <a:t> зазвучать.»</a:t>
            </a:r>
          </a:p>
          <a:p>
            <a:pPr>
              <a:buNone/>
            </a:pPr>
            <a:r>
              <a:rPr lang="ru-RU" b="1" dirty="0">
                <a:solidFill>
                  <a:srgbClr val="FFC000"/>
                </a:solidFill>
              </a:rPr>
              <a:t>	</a:t>
            </a:r>
            <a:r>
              <a:rPr lang="ru-RU" b="1" dirty="0" smtClean="0">
                <a:solidFill>
                  <a:srgbClr val="FFC000"/>
                </a:solidFill>
              </a:rPr>
              <a:t>					</a:t>
            </a:r>
            <a:r>
              <a:rPr lang="ru-RU" b="1" dirty="0" err="1" smtClean="0">
                <a:solidFill>
                  <a:srgbClr val="FFC000"/>
                </a:solidFill>
              </a:rPr>
              <a:t>В.О.Сухомлинський</a:t>
            </a:r>
            <a:endParaRPr lang="uk-UA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FFC000"/>
                </a:solidFill>
              </a:rPr>
              <a:t>Урок-етнографічне дослідження: </a:t>
            </a:r>
            <a:r>
              <a:rPr lang="ru-RU" sz="4000" b="1" dirty="0" smtClean="0">
                <a:solidFill>
                  <a:srgbClr val="FFC000"/>
                </a:solidFill>
              </a:rPr>
              <a:t>«Дивна </a:t>
            </a:r>
            <a:r>
              <a:rPr lang="ru-RU" sz="4000" b="1" dirty="0" err="1" smtClean="0">
                <a:solidFill>
                  <a:srgbClr val="FFC000"/>
                </a:solidFill>
              </a:rPr>
              <a:t>р</a:t>
            </a:r>
            <a:r>
              <a:rPr lang="uk-UA" sz="4000" b="1" dirty="0" smtClean="0">
                <a:solidFill>
                  <a:srgbClr val="FFC000"/>
                </a:solidFill>
              </a:rPr>
              <a:t>і</a:t>
            </a:r>
            <a:r>
              <a:rPr lang="ru-RU" sz="4000" b="1" dirty="0" err="1" smtClean="0">
                <a:solidFill>
                  <a:srgbClr val="FFC000"/>
                </a:solidFill>
              </a:rPr>
              <a:t>ч-у</a:t>
            </a:r>
            <a:r>
              <a:rPr lang="ru-RU" sz="4000" b="1" dirty="0" smtClean="0">
                <a:solidFill>
                  <a:srgbClr val="FFC000"/>
                </a:solidFill>
              </a:rPr>
              <a:t> </a:t>
            </a:r>
            <a:r>
              <a:rPr lang="ru-RU" sz="4000" b="1" dirty="0" err="1" smtClean="0">
                <a:solidFill>
                  <a:srgbClr val="FFC000"/>
                </a:solidFill>
              </a:rPr>
              <a:t>хаті</a:t>
            </a:r>
            <a:r>
              <a:rPr lang="ru-RU" sz="4000" b="1" dirty="0" smtClean="0">
                <a:solidFill>
                  <a:srgbClr val="FFC000"/>
                </a:solidFill>
              </a:rPr>
              <a:t> </a:t>
            </a:r>
            <a:r>
              <a:rPr lang="ru-RU" sz="4000" b="1" dirty="0" err="1" smtClean="0">
                <a:solidFill>
                  <a:srgbClr val="FFC000"/>
                </a:solidFill>
              </a:rPr>
              <a:t>піч</a:t>
            </a:r>
            <a:r>
              <a:rPr lang="ru-RU" sz="4000" b="1" dirty="0" smtClean="0">
                <a:solidFill>
                  <a:srgbClr val="FFC000"/>
                </a:solidFill>
              </a:rPr>
              <a:t>!»</a:t>
            </a:r>
            <a:endParaRPr lang="uk-UA" sz="40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dirty="0" smtClean="0">
                <a:solidFill>
                  <a:srgbClr val="FFFF00"/>
                </a:solidFill>
              </a:rPr>
              <a:t>	Мета: дослідити життя і побут українців із давнини до наших часів; розвивати творчі здібності та інтерес  до етнографії, залучати дітей  до культурної спадщини України.</a:t>
            </a:r>
          </a:p>
        </p:txBody>
      </p:sp>
      <p:pic>
        <p:nvPicPr>
          <p:cNvPr id="14340" name="Picture 4" descr="K:\000\P207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709" y="3021891"/>
            <a:ext cx="4448787" cy="3489226"/>
          </a:xfrm>
          <a:prstGeom prst="rect">
            <a:avLst/>
          </a:prstGeom>
          <a:noFill/>
        </p:spPr>
      </p:pic>
      <p:pic>
        <p:nvPicPr>
          <p:cNvPr id="14341" name="Picture 5" descr="K:\000\P207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35708"/>
            <a:ext cx="4436278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:\000\P207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20480" cy="3240360"/>
          </a:xfrm>
          <a:prstGeom prst="rect">
            <a:avLst/>
          </a:prstGeom>
          <a:noFill/>
        </p:spPr>
      </p:pic>
      <p:pic>
        <p:nvPicPr>
          <p:cNvPr id="15363" name="Picture 3" descr="K:\000\P207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320480" cy="3201193"/>
          </a:xfrm>
          <a:prstGeom prst="rect">
            <a:avLst/>
          </a:prstGeom>
          <a:noFill/>
        </p:spPr>
      </p:pic>
      <p:pic>
        <p:nvPicPr>
          <p:cNvPr id="15364" name="Picture 4" descr="K:\000\P2070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1008"/>
            <a:ext cx="4320480" cy="3212976"/>
          </a:xfrm>
          <a:prstGeom prst="rect">
            <a:avLst/>
          </a:prstGeom>
          <a:noFill/>
        </p:spPr>
      </p:pic>
      <p:pic>
        <p:nvPicPr>
          <p:cNvPr id="15365" name="Picture 5" descr="K:\000\P207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6632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err="1" smtClean="0">
                <a:solidFill>
                  <a:srgbClr val="FFFF00"/>
                </a:solidFill>
              </a:rPr>
              <a:t>Урок-пам</a:t>
            </a:r>
            <a:r>
              <a:rPr lang="en-US" i="1" dirty="0" smtClean="0">
                <a:solidFill>
                  <a:srgbClr val="FFFF00"/>
                </a:solidFill>
              </a:rPr>
              <a:t>`</a:t>
            </a:r>
            <a:r>
              <a:rPr lang="uk-UA" i="1" dirty="0" smtClean="0">
                <a:solidFill>
                  <a:srgbClr val="FFFF00"/>
                </a:solidFill>
              </a:rPr>
              <a:t>ять на тему </a:t>
            </a:r>
            <a:r>
              <a:rPr lang="uk-UA" i="1" dirty="0" err="1" smtClean="0">
                <a:solidFill>
                  <a:srgbClr val="FFFF00"/>
                </a:solidFill>
              </a:rPr>
              <a:t>“Дзвони</a:t>
            </a:r>
            <a:r>
              <a:rPr lang="uk-UA" i="1" dirty="0" smtClean="0">
                <a:solidFill>
                  <a:srgbClr val="FFFF00"/>
                </a:solidFill>
              </a:rPr>
              <a:t> </a:t>
            </a:r>
            <a:r>
              <a:rPr lang="uk-UA" i="1" dirty="0" err="1" smtClean="0">
                <a:solidFill>
                  <a:srgbClr val="FFFF00"/>
                </a:solidFill>
              </a:rPr>
              <a:t>Чорнобиля”</a:t>
            </a:r>
            <a:r>
              <a:rPr lang="uk-UA" i="1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uk-UA" i="1" dirty="0" smtClean="0">
                <a:solidFill>
                  <a:srgbClr val="FFFF00"/>
                </a:solidFill>
              </a:rPr>
              <a:t>Мета: вшанувати </a:t>
            </a:r>
            <a:r>
              <a:rPr lang="uk-UA" i="1" dirty="0" err="1" smtClean="0">
                <a:solidFill>
                  <a:srgbClr val="FFFF00"/>
                </a:solidFill>
              </a:rPr>
              <a:t>пам</a:t>
            </a:r>
            <a:r>
              <a:rPr lang="en-US" i="1" dirty="0" smtClean="0">
                <a:solidFill>
                  <a:srgbClr val="FFFF00"/>
                </a:solidFill>
              </a:rPr>
              <a:t>`</a:t>
            </a:r>
            <a:r>
              <a:rPr lang="uk-UA" i="1" dirty="0" smtClean="0">
                <a:solidFill>
                  <a:srgbClr val="FFFF00"/>
                </a:solidFill>
              </a:rPr>
              <a:t>ять про ліквідаторів Чорнобильської АЕС; провести зустріч із </a:t>
            </a:r>
            <a:r>
              <a:rPr lang="uk-UA" i="1" dirty="0" err="1" smtClean="0">
                <a:solidFill>
                  <a:srgbClr val="FFFF00"/>
                </a:solidFill>
              </a:rPr>
              <a:t>“чорнобильцями”</a:t>
            </a:r>
            <a:r>
              <a:rPr lang="uk-UA" i="1" dirty="0" smtClean="0">
                <a:solidFill>
                  <a:srgbClr val="FFFF00"/>
                </a:solidFill>
              </a:rPr>
              <a:t> свого села, застерегти від техногенних катастроф.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E:\Фото\ТАЯ\Чорнобиль\P4200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876"/>
            <a:ext cx="3885926" cy="3286124"/>
          </a:xfrm>
          <a:prstGeom prst="rect">
            <a:avLst/>
          </a:prstGeom>
          <a:noFill/>
        </p:spPr>
      </p:pic>
      <p:pic>
        <p:nvPicPr>
          <p:cNvPr id="1027" name="Picture 3" descr="E:\Фото\ТАЯ\Чорнобиль\P4200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876"/>
            <a:ext cx="3571900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FFC000"/>
                </a:solidFill>
              </a:rPr>
              <a:t>Урок-телепередача у 7 класі на тему: </a:t>
            </a:r>
            <a:r>
              <a:rPr lang="ru-RU" sz="4000" b="1" dirty="0" smtClean="0">
                <a:solidFill>
                  <a:srgbClr val="FFC000"/>
                </a:solidFill>
              </a:rPr>
              <a:t>«</a:t>
            </a:r>
            <a:r>
              <a:rPr lang="ru-RU" sz="4000" b="1" dirty="0" err="1" smtClean="0">
                <a:solidFill>
                  <a:srgbClr val="FFC000"/>
                </a:solidFill>
              </a:rPr>
              <a:t>Шануймо</a:t>
            </a:r>
            <a:r>
              <a:rPr lang="ru-RU" sz="4000" b="1" dirty="0" smtClean="0">
                <a:solidFill>
                  <a:srgbClr val="FFC000"/>
                </a:solidFill>
              </a:rPr>
              <a:t> ж</a:t>
            </a:r>
            <a:r>
              <a:rPr lang="uk-UA" sz="4000" b="1" dirty="0" smtClean="0">
                <a:solidFill>
                  <a:srgbClr val="FFC000"/>
                </a:solidFill>
              </a:rPr>
              <a:t>і</a:t>
            </a:r>
            <a:r>
              <a:rPr lang="ru-RU" sz="4000" b="1" dirty="0" err="1" smtClean="0">
                <a:solidFill>
                  <a:srgbClr val="FFC000"/>
                </a:solidFill>
              </a:rPr>
              <a:t>нку-щастя</a:t>
            </a:r>
            <a:r>
              <a:rPr lang="ru-RU" sz="4000" b="1" dirty="0" smtClean="0">
                <a:solidFill>
                  <a:srgbClr val="FFC000"/>
                </a:solidFill>
              </a:rPr>
              <a:t> </a:t>
            </a:r>
            <a:r>
              <a:rPr lang="ru-RU" sz="4000" b="1" dirty="0" err="1" smtClean="0">
                <a:solidFill>
                  <a:srgbClr val="FFC000"/>
                </a:solidFill>
              </a:rPr>
              <a:t>оберіг</a:t>
            </a:r>
            <a:r>
              <a:rPr lang="ru-RU" sz="4000" b="1" dirty="0" smtClean="0">
                <a:solidFill>
                  <a:srgbClr val="FFC000"/>
                </a:solidFill>
              </a:rPr>
              <a:t>!»</a:t>
            </a:r>
            <a:endParaRPr lang="uk-UA" sz="40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	</a:t>
            </a:r>
            <a:r>
              <a:rPr lang="uk-UA" dirty="0" smtClean="0">
                <a:solidFill>
                  <a:srgbClr val="FFFF00"/>
                </a:solidFill>
              </a:rPr>
              <a:t>Мета: привітати жіноцтво із святом</a:t>
            </a:r>
          </a:p>
          <a:p>
            <a:pPr>
              <a:buNone/>
            </a:pPr>
            <a:r>
              <a:rPr lang="uk-UA" dirty="0" smtClean="0">
                <a:solidFill>
                  <a:srgbClr val="FFFF00"/>
                </a:solidFill>
              </a:rPr>
              <a:t> 8 Березня, виховувати повагу до всіх жінок, підтримувати родинні та духовні зв’язки.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6388" name="Picture 4" descr="F:\DCIM\100OLYMP\P3050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84984"/>
            <a:ext cx="4392488" cy="3294366"/>
          </a:xfrm>
          <a:prstGeom prst="rect">
            <a:avLst/>
          </a:prstGeom>
          <a:noFill/>
        </p:spPr>
      </p:pic>
      <p:pic>
        <p:nvPicPr>
          <p:cNvPr id="16389" name="Picture 5" descr="F:\DCIM\100OLYMP\P3050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416491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F:\DCIM\100OLYMP\P3050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320480" cy="3168352"/>
          </a:xfrm>
          <a:prstGeom prst="rect">
            <a:avLst/>
          </a:prstGeom>
          <a:noFill/>
        </p:spPr>
      </p:pic>
      <p:pic>
        <p:nvPicPr>
          <p:cNvPr id="17413" name="Picture 5" descr="F:\DCIM\100OLYMP\P3050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4464495" cy="3068960"/>
          </a:xfrm>
          <a:prstGeom prst="rect">
            <a:avLst/>
          </a:prstGeom>
          <a:noFill/>
        </p:spPr>
      </p:pic>
      <p:pic>
        <p:nvPicPr>
          <p:cNvPr id="17414" name="Picture 6" descr="F:\DCIM\100OLYMP\P3050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440739" cy="3168352"/>
          </a:xfrm>
          <a:prstGeom prst="rect">
            <a:avLst/>
          </a:prstGeom>
          <a:noFill/>
        </p:spPr>
      </p:pic>
      <p:pic>
        <p:nvPicPr>
          <p:cNvPr id="17415" name="Picture 7" descr="F:\DCIM\100OLYMP\P3050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501008"/>
            <a:ext cx="4320480" cy="3045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C000"/>
                </a:solidFill>
              </a:rPr>
              <a:t>ДЯКУЮ  ЗА  УВАГУ!</a:t>
            </a:r>
            <a:endParaRPr lang="uk-UA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10344"/>
          </a:xfrm>
        </p:spPr>
        <p:txBody>
          <a:bodyPr/>
          <a:lstStyle/>
          <a:p>
            <a:pPr algn="l"/>
            <a:r>
              <a:rPr lang="uk-UA" b="1" i="1" dirty="0" smtClean="0">
                <a:solidFill>
                  <a:srgbClr val="FFC000"/>
                </a:solidFill>
              </a:rPr>
              <a:t>Мета:</a:t>
            </a:r>
            <a:endParaRPr lang="uk-UA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/>
          <a:lstStyle/>
          <a:p>
            <a:r>
              <a:rPr lang="uk-UA" b="1" dirty="0" smtClean="0">
                <a:solidFill>
                  <a:srgbClr val="FFC000"/>
                </a:solidFill>
              </a:rPr>
              <a:t>створення оптимальних умов для розвитку творчих здібностей на уроках світової літератури;</a:t>
            </a:r>
          </a:p>
          <a:p>
            <a:r>
              <a:rPr lang="uk-UA" b="1" dirty="0">
                <a:solidFill>
                  <a:srgbClr val="FFC000"/>
                </a:solidFill>
              </a:rPr>
              <a:t>с</a:t>
            </a:r>
            <a:r>
              <a:rPr lang="uk-UA" b="1" dirty="0" smtClean="0">
                <a:solidFill>
                  <a:srgbClr val="FFC000"/>
                </a:solidFill>
              </a:rPr>
              <a:t>творення атмосфери співробітництва,взаємодії вчителя та учня;</a:t>
            </a:r>
          </a:p>
          <a:p>
            <a:r>
              <a:rPr lang="uk-UA" b="1" dirty="0">
                <a:solidFill>
                  <a:srgbClr val="FFC000"/>
                </a:solidFill>
              </a:rPr>
              <a:t>р</a:t>
            </a:r>
            <a:r>
              <a:rPr lang="uk-UA" b="1" dirty="0" smtClean="0">
                <a:solidFill>
                  <a:srgbClr val="FFC000"/>
                </a:solidFill>
              </a:rPr>
              <a:t>озвиток творчої компетентності дитини.</a:t>
            </a:r>
            <a:endParaRPr lang="uk-UA" b="1" dirty="0">
              <a:solidFill>
                <a:srgbClr val="FFC000"/>
              </a:solidFill>
            </a:endParaRPr>
          </a:p>
        </p:txBody>
      </p:sp>
      <p:pic>
        <p:nvPicPr>
          <p:cNvPr id="1027" name="Picture 3" descr="C:\Users\Хакер\Desktop\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429000"/>
            <a:ext cx="4320480" cy="3168352"/>
          </a:xfrm>
          <a:prstGeom prst="rect">
            <a:avLst/>
          </a:prstGeom>
          <a:noFill/>
        </p:spPr>
      </p:pic>
      <p:pic>
        <p:nvPicPr>
          <p:cNvPr id="1028" name="Picture 4" descr="K:\DCIM\100OLYMP\P303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449999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FFC000"/>
                </a:solidFill>
              </a:rPr>
              <a:t>Шляхи досягнення результату</a:t>
            </a:r>
            <a:endParaRPr lang="uk-UA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uk-UA" b="1" dirty="0" smtClean="0">
                <a:solidFill>
                  <a:srgbClr val="FFC000"/>
                </a:solidFill>
                <a:latin typeface="Monotype Corsiva" pitchFamily="66" charset="0"/>
              </a:rPr>
              <a:t>	</a:t>
            </a:r>
            <a:r>
              <a:rPr lang="uk-UA" sz="3000" b="1" dirty="0" smtClean="0">
                <a:solidFill>
                  <a:srgbClr val="FFC000"/>
                </a:solidFill>
                <a:latin typeface="Monotype Corsiva" pitchFamily="66" charset="0"/>
              </a:rPr>
              <a:t>На уроках світової літератури формую в учнів полікультурні компетентності, використовуючи інтерактивні методи: технології кооперативного навчання, технології колективно-групового навчання («мікрофон», «незакінчені речення», «</a:t>
            </a:r>
            <a:r>
              <a:rPr lang="uk-UA" sz="3000" b="1" dirty="0" err="1" smtClean="0">
                <a:solidFill>
                  <a:srgbClr val="FFC000"/>
                </a:solidFill>
                <a:latin typeface="Monotype Corsiva" pitchFamily="66" charset="0"/>
              </a:rPr>
              <a:t>гронування</a:t>
            </a:r>
            <a:r>
              <a:rPr lang="uk-UA" sz="3000" b="1" dirty="0" smtClean="0">
                <a:solidFill>
                  <a:srgbClr val="FFC000"/>
                </a:solidFill>
                <a:latin typeface="Monotype Corsiva" pitchFamily="66" charset="0"/>
              </a:rPr>
              <a:t>», «мозковий штурм», «асоціативний  кущ»), технології ситуативного моделювання («розігрування ситуації за ролями», «імітаційні ігри»), технології опрацювання дискусійних питань («метод ПРЕС», «займи позицію», «дискусія»); </a:t>
            </a:r>
            <a:r>
              <a:rPr lang="uk-UA" sz="3000" b="1" dirty="0" err="1" smtClean="0">
                <a:solidFill>
                  <a:srgbClr val="FFC000"/>
                </a:solidFill>
                <a:latin typeface="Monotype Corsiva" pitchFamily="66" charset="0"/>
              </a:rPr>
              <a:t>особистісно-</a:t>
            </a:r>
            <a:r>
              <a:rPr lang="uk-UA" sz="3000" b="1" dirty="0" smtClean="0">
                <a:solidFill>
                  <a:srgbClr val="FFC000"/>
                </a:solidFill>
                <a:latin typeface="Monotype Corsiva" pitchFamily="66" charset="0"/>
              </a:rPr>
              <a:t> орієнтовані технології (різнорівневі, індивідуальні  завдання),робота в групах,робота в парах,нові інформаційні технології (створення мультимедійних презентацій) .</a:t>
            </a:r>
            <a:endParaRPr lang="uk-UA" sz="3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200" b="1" i="1" dirty="0" smtClean="0">
                <a:solidFill>
                  <a:srgbClr val="FFC000"/>
                </a:solidFill>
              </a:rPr>
              <a:t>Схема творчої самореалізації учнів</a:t>
            </a:r>
            <a:endParaRPr lang="uk-UA" sz="4200" b="1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976664"/>
          </a:xfrm>
        </p:spPr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/>
          </a:p>
          <a:p>
            <a:pPr>
              <a:buNone/>
            </a:pPr>
            <a:r>
              <a:rPr lang="uk-UA" dirty="0" smtClean="0"/>
              <a:t>		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75656" y="1196752"/>
            <a:ext cx="158417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Проблемні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технології 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07904" y="1124744"/>
            <a:ext cx="17281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Продуктивні технології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6176" y="1196752"/>
            <a:ext cx="180020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Інтерактивні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технології</a:t>
            </a:r>
            <a:endParaRPr lang="uk-UA" b="1" dirty="0">
              <a:solidFill>
                <a:srgbClr val="FFFF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051720" y="2060848"/>
            <a:ext cx="936104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72000" y="2060848"/>
            <a:ext cx="0" cy="7200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6516216" y="2132856"/>
            <a:ext cx="792088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2555776" y="2852936"/>
            <a:ext cx="432048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Сприятлива психологічна атмосфера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19672" y="4005064"/>
            <a:ext cx="187220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Індивідуальні  робота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67944" y="4005064"/>
            <a:ext cx="158417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Колективна робота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88224" y="4005064"/>
            <a:ext cx="144016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Групова робота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779912" y="5013176"/>
            <a:ext cx="216024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Учні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35896" y="6021288"/>
            <a:ext cx="2520280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Творча самореалізація</a:t>
            </a:r>
            <a:endParaRPr lang="uk-UA" b="1" dirty="0">
              <a:solidFill>
                <a:srgbClr val="FFFF00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2555776" y="3717032"/>
            <a:ext cx="720080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788024" y="3573016"/>
            <a:ext cx="0" cy="3600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876256" y="3717032"/>
            <a:ext cx="648072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860032" y="4653136"/>
            <a:ext cx="0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907101" y="5733256"/>
            <a:ext cx="0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561360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rgbClr val="FFFF00"/>
                </a:solidFill>
              </a:rPr>
              <a:t>Що</a:t>
            </a:r>
            <a:r>
              <a:rPr lang="uk-UA" i="1" dirty="0" smtClean="0">
                <a:solidFill>
                  <a:srgbClr val="FFC000"/>
                </a:solidFill>
              </a:rPr>
              <a:t> </a:t>
            </a:r>
            <a:r>
              <a:rPr lang="uk-UA" i="1" dirty="0" smtClean="0">
                <a:solidFill>
                  <a:srgbClr val="FFFF00"/>
                </a:solidFill>
              </a:rPr>
              <a:t>необхідно?</a:t>
            </a: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                                     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14282" y="3357562"/>
            <a:ext cx="2643206" cy="92869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dirty="0" smtClean="0">
                <a:solidFill>
                  <a:srgbClr val="FFFF00"/>
                </a:solidFill>
              </a:rPr>
              <a:t>Творча діяльність</a:t>
            </a: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5720" y="2214554"/>
            <a:ext cx="257176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300" dirty="0" smtClean="0">
                <a:solidFill>
                  <a:srgbClr val="FFFF00"/>
                </a:solidFill>
              </a:rPr>
              <a:t>Творчий</a:t>
            </a:r>
            <a:r>
              <a:rPr lang="uk-UA" sz="2540" dirty="0" smtClean="0">
                <a:solidFill>
                  <a:srgbClr val="FFFF00"/>
                </a:solidFill>
              </a:rPr>
              <a:t> пошук</a:t>
            </a:r>
            <a:endParaRPr lang="ru-RU" sz="2540" dirty="0">
              <a:solidFill>
                <a:srgbClr val="FFFF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429388" y="3286124"/>
            <a:ext cx="250033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110" dirty="0" smtClean="0">
                <a:solidFill>
                  <a:srgbClr val="FFFF00"/>
                </a:solidFill>
              </a:rPr>
              <a:t>Творче мислення</a:t>
            </a:r>
            <a:endParaRPr lang="ru-RU" sz="2110" dirty="0">
              <a:solidFill>
                <a:srgbClr val="FFFF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357950" y="2143116"/>
            <a:ext cx="255747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10" dirty="0" smtClean="0">
                <a:solidFill>
                  <a:srgbClr val="FFFF00"/>
                </a:solidFill>
              </a:rPr>
              <a:t>Творча активність</a:t>
            </a:r>
            <a:endParaRPr lang="ru-RU" sz="2210" dirty="0">
              <a:solidFill>
                <a:srgbClr val="FFFF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28992" y="2143116"/>
            <a:ext cx="250033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dirty="0" smtClean="0">
                <a:solidFill>
                  <a:srgbClr val="FFFF00"/>
                </a:solidFill>
              </a:rPr>
              <a:t>Творче </a:t>
            </a:r>
            <a:r>
              <a:rPr lang="uk-UA" sz="2230" dirty="0" smtClean="0">
                <a:solidFill>
                  <a:srgbClr val="FFFF00"/>
                </a:solidFill>
              </a:rPr>
              <a:t>спілкування</a:t>
            </a:r>
            <a:endParaRPr lang="ru-RU" sz="2230" dirty="0">
              <a:solidFill>
                <a:srgbClr val="FFFF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00430" y="3429000"/>
            <a:ext cx="2428892" cy="1776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FFFF00"/>
                </a:solidFill>
              </a:rPr>
              <a:t>Проблемний підхід</a:t>
            </a:r>
            <a:endParaRPr lang="ru-RU" sz="2000" dirty="0">
              <a:solidFill>
                <a:srgbClr val="FFFF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>
            <a:off x="2786050" y="3000372"/>
            <a:ext cx="928694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643570" y="3000372"/>
            <a:ext cx="928694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 flipH="1" flipV="1">
            <a:off x="4465637" y="324961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5929322" y="4071942"/>
            <a:ext cx="57150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0800000">
            <a:off x="2857488" y="4000504"/>
            <a:ext cx="652466" cy="223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571472" y="5286388"/>
            <a:ext cx="164307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40" dirty="0" smtClean="0">
                <a:solidFill>
                  <a:srgbClr val="FFFF00"/>
                </a:solidFill>
              </a:rPr>
              <a:t>Творчість</a:t>
            </a:r>
            <a:endParaRPr lang="ru-RU" sz="2040" dirty="0">
              <a:solidFill>
                <a:srgbClr val="FFFF0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500298" y="5786454"/>
            <a:ext cx="207170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900" dirty="0" smtClean="0">
                <a:solidFill>
                  <a:srgbClr val="FFFF00"/>
                </a:solidFill>
              </a:rPr>
              <a:t>Компетентність</a:t>
            </a:r>
            <a:endParaRPr lang="ru-RU" sz="1900" dirty="0">
              <a:solidFill>
                <a:srgbClr val="FFFF00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857752" y="5786454"/>
            <a:ext cx="200026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40" dirty="0" smtClean="0">
                <a:solidFill>
                  <a:srgbClr val="FFFF00"/>
                </a:solidFill>
              </a:rPr>
              <a:t>Успіх</a:t>
            </a:r>
            <a:endParaRPr lang="ru-RU" sz="2040" dirty="0">
              <a:solidFill>
                <a:srgbClr val="FFFF00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215206" y="5286388"/>
            <a:ext cx="17145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40" dirty="0" smtClean="0">
                <a:solidFill>
                  <a:srgbClr val="FFFF00"/>
                </a:solidFill>
              </a:rPr>
              <a:t>Лідерство</a:t>
            </a:r>
            <a:endParaRPr lang="ru-RU" sz="204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</a:rPr>
              <a:t>Наші переможці</a:t>
            </a:r>
            <a:endParaRPr lang="uk-UA" b="1" dirty="0">
              <a:solidFill>
                <a:srgbClr val="FFC000"/>
              </a:solidFill>
            </a:endParaRPr>
          </a:p>
        </p:txBody>
      </p:sp>
      <p:pic>
        <p:nvPicPr>
          <p:cNvPr id="5" name="Содержимое 4" descr="PC0401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492896"/>
            <a:ext cx="2232248" cy="3670108"/>
          </a:xfrm>
        </p:spPr>
      </p:pic>
      <p:pic>
        <p:nvPicPr>
          <p:cNvPr id="1027" name="Picture 3" descr="C:\Users\Хакер\Desktop\P2180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556792"/>
            <a:ext cx="3336371" cy="2502278"/>
          </a:xfrm>
          <a:prstGeom prst="rect">
            <a:avLst/>
          </a:prstGeom>
          <a:noFill/>
        </p:spPr>
      </p:pic>
      <p:pic>
        <p:nvPicPr>
          <p:cNvPr id="1028" name="Picture 4" descr="C:\Users\Хакер\Desktop\P3030136ф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492896"/>
            <a:ext cx="2563955" cy="37444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340768"/>
            <a:ext cx="28378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FFFF00"/>
                </a:solidFill>
              </a:rPr>
              <a:t>І місце ІІ етапу</a:t>
            </a:r>
          </a:p>
          <a:p>
            <a:pPr algn="ctr"/>
            <a:r>
              <a:rPr lang="uk-UA" sz="1600" b="1" dirty="0" smtClean="0">
                <a:solidFill>
                  <a:srgbClr val="FFFF00"/>
                </a:solidFill>
              </a:rPr>
              <a:t>Міжнародного  конкурсу</a:t>
            </a:r>
          </a:p>
          <a:p>
            <a:pPr algn="ctr"/>
            <a:r>
              <a:rPr lang="uk-UA" sz="1600" b="1" dirty="0" smtClean="0">
                <a:solidFill>
                  <a:srgbClr val="FFFF00"/>
                </a:solidFill>
              </a:rPr>
              <a:t>учнівської та студентської</a:t>
            </a:r>
          </a:p>
          <a:p>
            <a:pPr algn="ctr"/>
            <a:r>
              <a:rPr lang="uk-UA" sz="1600" b="1" dirty="0" smtClean="0">
                <a:solidFill>
                  <a:srgbClr val="FFFF00"/>
                </a:solidFill>
              </a:rPr>
              <a:t>молоді імені Т. Шевченка</a:t>
            </a:r>
            <a:endParaRPr lang="uk-UA" sz="1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6309320"/>
            <a:ext cx="227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Комаров Михайло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4365104"/>
            <a:ext cx="28494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ІІ місце в районному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конкурсі читців поезій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на кращий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патріотичний вірш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2014 рік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896" y="1052736"/>
            <a:ext cx="177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Кулеба Тетяна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6381328"/>
            <a:ext cx="254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Щербатко  Анастасія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8224" y="980728"/>
            <a:ext cx="2107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ІІ місце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в Міжнародному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конкурсі знавців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рідної мови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ім. П. Яцика </a:t>
            </a:r>
            <a:endParaRPr lang="uk-UA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7772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</a:rPr>
              <a:t>Нестандартні уроки</a:t>
            </a:r>
            <a:endParaRPr lang="uk-UA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703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dirty="0" smtClean="0">
                <a:solidFill>
                  <a:srgbClr val="FFFF00"/>
                </a:solidFill>
              </a:rPr>
              <a:t>	Урок-чайна церемонія в 11 класі на тему: </a:t>
            </a:r>
            <a:r>
              <a:rPr lang="ru-RU" sz="2000" b="1" dirty="0" smtClean="0">
                <a:solidFill>
                  <a:srgbClr val="FFFF00"/>
                </a:solidFill>
              </a:rPr>
              <a:t>«В</a:t>
            </a:r>
            <a:r>
              <a:rPr lang="uk-UA" sz="2000" b="1" dirty="0" smtClean="0">
                <a:solidFill>
                  <a:srgbClr val="FFFF00"/>
                </a:solidFill>
              </a:rPr>
              <a:t>ідображення національної етики та естетики </a:t>
            </a:r>
            <a:r>
              <a:rPr lang="uk-UA" sz="2000" b="1" smtClean="0">
                <a:solidFill>
                  <a:srgbClr val="FFFF00"/>
                </a:solidFill>
              </a:rPr>
              <a:t>в </a:t>
            </a:r>
            <a:r>
              <a:rPr lang="uk-UA" sz="2000" b="1" smtClean="0">
                <a:solidFill>
                  <a:srgbClr val="FFFF00"/>
                </a:solidFill>
              </a:rPr>
              <a:t>повісті </a:t>
            </a:r>
            <a:r>
              <a:rPr lang="uk-UA" sz="2000" b="1" dirty="0" smtClean="0">
                <a:solidFill>
                  <a:srgbClr val="FFFF00"/>
                </a:solidFill>
              </a:rPr>
              <a:t>Ясунарі Кавабати </a:t>
            </a:r>
            <a:r>
              <a:rPr lang="ru-RU" sz="2000" b="1" dirty="0" smtClean="0">
                <a:solidFill>
                  <a:srgbClr val="FFFF00"/>
                </a:solidFill>
              </a:rPr>
              <a:t>«Тисяча журавл</a:t>
            </a:r>
            <a:r>
              <a:rPr lang="uk-UA" sz="2000" b="1" dirty="0" smtClean="0">
                <a:solidFill>
                  <a:srgbClr val="FFFF00"/>
                </a:solidFill>
              </a:rPr>
              <a:t>і</a:t>
            </a:r>
            <a:r>
              <a:rPr lang="ru-RU" sz="2000" b="1" dirty="0" smtClean="0">
                <a:solidFill>
                  <a:srgbClr val="FFFF00"/>
                </a:solidFill>
              </a:rPr>
              <a:t>в»</a:t>
            </a:r>
            <a:endParaRPr lang="uk-UA" sz="20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uk-UA" sz="2000" b="1" dirty="0" smtClean="0">
                <a:solidFill>
                  <a:srgbClr val="FFFF00"/>
                </a:solidFill>
              </a:rPr>
              <a:t>	Мета: розкрити особливості японської етики та естетики,розвивати уміння висловлювати особисте ставлення до проблем,що порушуються в творі,виховувати шанобливе ставлення до культури інших народів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Хакер\Desktop\Проект  ТМ\vlcsnap-2015-02-28-16h35m27s17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996952"/>
            <a:ext cx="4282131" cy="3096344"/>
          </a:xfrm>
          <a:prstGeom prst="rect">
            <a:avLst/>
          </a:prstGeom>
          <a:noFill/>
        </p:spPr>
      </p:pic>
      <p:pic>
        <p:nvPicPr>
          <p:cNvPr id="2051" name="Picture 3" descr="C:\Users\Хакер\Desktop\Проект  ТМ\vlcsnap-2015-02-28-16h15m27s1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96952"/>
            <a:ext cx="4449369" cy="30962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59832" y="6093296"/>
            <a:ext cx="3077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використання ІКТ;</a:t>
            </a:r>
          </a:p>
          <a:p>
            <a:pPr algn="ctr">
              <a:buFont typeface="Arial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робота в творчих групах</a:t>
            </a:r>
          </a:p>
          <a:p>
            <a:pPr algn="ctr"/>
            <a:endParaRPr lang="uk-UA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Хакер\Desktop\Проект  ТМ\vlcsnap-2015-02-28-16h27m30s1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381597" cy="2808312"/>
          </a:xfrm>
          <a:prstGeom prst="rect">
            <a:avLst/>
          </a:prstGeom>
          <a:noFill/>
        </p:spPr>
      </p:pic>
      <p:pic>
        <p:nvPicPr>
          <p:cNvPr id="3077" name="Picture 5" descr="C:\Users\Хакер\Pictures\vlcsnap-2015-02-28-16h19m09s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92488" cy="2808312"/>
          </a:xfrm>
          <a:prstGeom prst="rect">
            <a:avLst/>
          </a:prstGeom>
          <a:noFill/>
        </p:spPr>
      </p:pic>
      <p:pic>
        <p:nvPicPr>
          <p:cNvPr id="3079" name="Picture 7" descr="C:\Users\Хакер\Pictures\vlcsnap-2015-02-28-16h23m22s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645024"/>
            <a:ext cx="4352483" cy="2808312"/>
          </a:xfrm>
          <a:prstGeom prst="rect">
            <a:avLst/>
          </a:prstGeom>
          <a:noFill/>
        </p:spPr>
      </p:pic>
      <p:pic>
        <p:nvPicPr>
          <p:cNvPr id="3080" name="Picture 8" descr="C:\Users\Хакер\Pictures\vlcsnap-2015-02-28-16h18m28s15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45024"/>
            <a:ext cx="4392487" cy="280831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03848" y="2996952"/>
            <a:ext cx="291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FFFF00"/>
                </a:solidFill>
              </a:rPr>
              <a:t>Під час уроку</a:t>
            </a:r>
            <a:endParaRPr lang="uk-UA" sz="32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682</TotalTime>
  <Words>434</Words>
  <Application>Microsoft Office PowerPoint</Application>
  <PresentationFormat>Экран (4:3)</PresentationFormat>
  <Paragraphs>140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Слайд 1</vt:lpstr>
      <vt:lpstr>Проблемна тема:</vt:lpstr>
      <vt:lpstr>Мета:</vt:lpstr>
      <vt:lpstr>Шляхи досягнення результату</vt:lpstr>
      <vt:lpstr>Схема творчої самореалізації учнів</vt:lpstr>
      <vt:lpstr>Що необхідно?</vt:lpstr>
      <vt:lpstr>Наші переможці</vt:lpstr>
      <vt:lpstr>Нестандартні уроки</vt:lpstr>
      <vt:lpstr>Слайд 9</vt:lpstr>
      <vt:lpstr>Урок-літературна  вітальня в 11 класі на тему: «Свіча горіла на столі,свіча горіла…»</vt:lpstr>
      <vt:lpstr>Слайд 11</vt:lpstr>
      <vt:lpstr>Бінарний     урок (світова література,англійська мова) у 8 класі на тему: «Доба Відродження у творчості  В. Шекспіра»</vt:lpstr>
      <vt:lpstr>Слайд 13</vt:lpstr>
      <vt:lpstr>Урок- зіставлення у 7 класі на тему: «Утвердження  загальнолюдських цінностей у вірші Р. Кіплінга «Якщо…» та у «Листах до сина» В. Сухомлинського</vt:lpstr>
      <vt:lpstr>Слайд 15</vt:lpstr>
      <vt:lpstr>Урок-рольова  гра  на  тему:  «Любові пам’ять незабутня»(жінки в життєвій долі Кобзаря),присвячений 200-річчю від дня народження Т.Г.Шевченка </vt:lpstr>
      <vt:lpstr>Слайд 17</vt:lpstr>
      <vt:lpstr>  Позакласні заходи Урок-усний журнал у 7 класі на тему: «Прийди до серця,Україно,благослови добром мене!» </vt:lpstr>
      <vt:lpstr>Слайд 19</vt:lpstr>
      <vt:lpstr>Урок-етнографічне дослідження: «Дивна річ-у хаті піч!»</vt:lpstr>
      <vt:lpstr>Слайд 21</vt:lpstr>
      <vt:lpstr>Урок-пам`ять на тему “Дзвони Чорнобиля”.</vt:lpstr>
      <vt:lpstr>Урок-телепередача у 7 класі на тему: «Шануймо жінку-щастя оберіг!»</vt:lpstr>
      <vt:lpstr>Слайд 24</vt:lpstr>
      <vt:lpstr>ДЯКУЮ  ЗА  УВАГУ!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Хакер</dc:creator>
  <cp:lastModifiedBy>Admin</cp:lastModifiedBy>
  <cp:revision>87</cp:revision>
  <dcterms:created xsi:type="dcterms:W3CDTF">2015-02-28T11:55:23Z</dcterms:created>
  <dcterms:modified xsi:type="dcterms:W3CDTF">2015-03-10T21:30:08Z</dcterms:modified>
</cp:coreProperties>
</file>